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63" r:id="rId4"/>
    <p:sldId id="257" r:id="rId5"/>
    <p:sldId id="264" r:id="rId6"/>
    <p:sldId id="265" r:id="rId7"/>
    <p:sldId id="259" r:id="rId8"/>
    <p:sldId id="260" r:id="rId9"/>
    <p:sldId id="261" r:id="rId10"/>
    <p:sldId id="262" r:id="rId11"/>
    <p:sldId id="266" r:id="rId1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>
    <a:srgbClr val="B0A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 dirty="0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8BC33D-5B7D-46EB-BF01-DDD955A56C07}" type="datetimeFigureOut">
              <a:rPr lang="sk-SK" smtClean="0"/>
              <a:t>25. 1. 2011</a:t>
            </a:fld>
            <a:endParaRPr lang="sk-SK" dirty="0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 dirty="0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6FF234-0BA2-481F-980C-60A1CF2AD376}" type="slidenum">
              <a:rPr lang="sk-SK" smtClean="0"/>
              <a:t>‹#›</a:t>
            </a:fld>
            <a:endParaRPr lang="sk-SK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6FF234-0BA2-481F-980C-60A1CF2AD376}" type="slidenum">
              <a:rPr lang="sk-SK" smtClean="0"/>
              <a:t>1</a:t>
            </a:fld>
            <a:endParaRPr lang="sk-SK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F979A-AD9F-40F9-8958-D564E914BA23}" type="datetimeFigureOut">
              <a:rPr lang="sk-SK" smtClean="0"/>
              <a:t>25. 1. 2011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821F-2E7B-44D1-934C-B222C59160B2}" type="slidenum">
              <a:rPr lang="sk-SK" smtClean="0"/>
              <a:t>‹#›</a:t>
            </a:fld>
            <a:endParaRPr lang="sk-SK" dirty="0"/>
          </a:p>
        </p:txBody>
      </p:sp>
    </p:spTree>
  </p:cSld>
  <p:clrMapOvr>
    <a:masterClrMapping/>
  </p:clrMapOvr>
  <p:transition spd="med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F979A-AD9F-40F9-8958-D564E914BA23}" type="datetimeFigureOut">
              <a:rPr lang="sk-SK" smtClean="0"/>
              <a:t>25. 1. 2011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821F-2E7B-44D1-934C-B222C59160B2}" type="slidenum">
              <a:rPr lang="sk-SK" smtClean="0"/>
              <a:t>‹#›</a:t>
            </a:fld>
            <a:endParaRPr lang="sk-SK" dirty="0"/>
          </a:p>
        </p:txBody>
      </p:sp>
    </p:spTree>
  </p:cSld>
  <p:clrMapOvr>
    <a:masterClrMapping/>
  </p:clrMapOvr>
  <p:transition spd="med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F979A-AD9F-40F9-8958-D564E914BA23}" type="datetimeFigureOut">
              <a:rPr lang="sk-SK" smtClean="0"/>
              <a:t>25. 1. 2011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821F-2E7B-44D1-934C-B222C59160B2}" type="slidenum">
              <a:rPr lang="sk-SK" smtClean="0"/>
              <a:t>‹#›</a:t>
            </a:fld>
            <a:endParaRPr lang="sk-SK" dirty="0"/>
          </a:p>
        </p:txBody>
      </p:sp>
    </p:spTree>
  </p:cSld>
  <p:clrMapOvr>
    <a:masterClrMapping/>
  </p:clrMapOvr>
  <p:transition spd="med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F979A-AD9F-40F9-8958-D564E914BA23}" type="datetimeFigureOut">
              <a:rPr lang="sk-SK" smtClean="0"/>
              <a:t>25. 1. 2011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821F-2E7B-44D1-934C-B222C59160B2}" type="slidenum">
              <a:rPr lang="sk-SK" smtClean="0"/>
              <a:t>‹#›</a:t>
            </a:fld>
            <a:endParaRPr lang="sk-SK" dirty="0"/>
          </a:p>
        </p:txBody>
      </p:sp>
    </p:spTree>
  </p:cSld>
  <p:clrMapOvr>
    <a:masterClrMapping/>
  </p:clrMapOvr>
  <p:transition spd="med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F979A-AD9F-40F9-8958-D564E914BA23}" type="datetimeFigureOut">
              <a:rPr lang="sk-SK" smtClean="0"/>
              <a:t>25. 1. 2011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821F-2E7B-44D1-934C-B222C59160B2}" type="slidenum">
              <a:rPr lang="sk-SK" smtClean="0"/>
              <a:t>‹#›</a:t>
            </a:fld>
            <a:endParaRPr lang="sk-SK" dirty="0"/>
          </a:p>
        </p:txBody>
      </p:sp>
    </p:spTree>
  </p:cSld>
  <p:clrMapOvr>
    <a:masterClrMapping/>
  </p:clrMapOvr>
  <p:transition spd="med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F979A-AD9F-40F9-8958-D564E914BA23}" type="datetimeFigureOut">
              <a:rPr lang="sk-SK" smtClean="0"/>
              <a:t>25. 1. 2011</a:t>
            </a:fld>
            <a:endParaRPr lang="sk-SK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821F-2E7B-44D1-934C-B222C59160B2}" type="slidenum">
              <a:rPr lang="sk-SK" smtClean="0"/>
              <a:t>‹#›</a:t>
            </a:fld>
            <a:endParaRPr lang="sk-SK" dirty="0"/>
          </a:p>
        </p:txBody>
      </p:sp>
    </p:spTree>
  </p:cSld>
  <p:clrMapOvr>
    <a:masterClrMapping/>
  </p:clrMapOvr>
  <p:transition spd="med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F979A-AD9F-40F9-8958-D564E914BA23}" type="datetimeFigureOut">
              <a:rPr lang="sk-SK" smtClean="0"/>
              <a:t>25. 1. 2011</a:t>
            </a:fld>
            <a:endParaRPr lang="sk-SK" dirty="0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821F-2E7B-44D1-934C-B222C59160B2}" type="slidenum">
              <a:rPr lang="sk-SK" smtClean="0"/>
              <a:t>‹#›</a:t>
            </a:fld>
            <a:endParaRPr lang="sk-SK" dirty="0"/>
          </a:p>
        </p:txBody>
      </p:sp>
    </p:spTree>
  </p:cSld>
  <p:clrMapOvr>
    <a:masterClrMapping/>
  </p:clrMapOvr>
  <p:transition spd="med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F979A-AD9F-40F9-8958-D564E914BA23}" type="datetimeFigureOut">
              <a:rPr lang="sk-SK" smtClean="0"/>
              <a:t>25. 1. 2011</a:t>
            </a:fld>
            <a:endParaRPr lang="sk-SK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821F-2E7B-44D1-934C-B222C59160B2}" type="slidenum">
              <a:rPr lang="sk-SK" smtClean="0"/>
              <a:t>‹#›</a:t>
            </a:fld>
            <a:endParaRPr lang="sk-SK" dirty="0"/>
          </a:p>
        </p:txBody>
      </p:sp>
    </p:spTree>
  </p:cSld>
  <p:clrMapOvr>
    <a:masterClrMapping/>
  </p:clrMapOvr>
  <p:transition spd="med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F979A-AD9F-40F9-8958-D564E914BA23}" type="datetimeFigureOut">
              <a:rPr lang="sk-SK" smtClean="0"/>
              <a:t>25. 1. 2011</a:t>
            </a:fld>
            <a:endParaRPr lang="sk-SK" dirty="0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821F-2E7B-44D1-934C-B222C59160B2}" type="slidenum">
              <a:rPr lang="sk-SK" smtClean="0"/>
              <a:t>‹#›</a:t>
            </a:fld>
            <a:endParaRPr lang="sk-SK" dirty="0"/>
          </a:p>
        </p:txBody>
      </p:sp>
    </p:spTree>
  </p:cSld>
  <p:clrMapOvr>
    <a:masterClrMapping/>
  </p:clrMapOvr>
  <p:transition spd="med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F979A-AD9F-40F9-8958-D564E914BA23}" type="datetimeFigureOut">
              <a:rPr lang="sk-SK" smtClean="0"/>
              <a:t>25. 1. 2011</a:t>
            </a:fld>
            <a:endParaRPr lang="sk-SK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821F-2E7B-44D1-934C-B222C59160B2}" type="slidenum">
              <a:rPr lang="sk-SK" smtClean="0"/>
              <a:t>‹#›</a:t>
            </a:fld>
            <a:endParaRPr lang="sk-SK" dirty="0"/>
          </a:p>
        </p:txBody>
      </p:sp>
    </p:spTree>
  </p:cSld>
  <p:clrMapOvr>
    <a:masterClrMapping/>
  </p:clrMapOvr>
  <p:transition spd="med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F979A-AD9F-40F9-8958-D564E914BA23}" type="datetimeFigureOut">
              <a:rPr lang="sk-SK" smtClean="0"/>
              <a:t>25. 1. 2011</a:t>
            </a:fld>
            <a:endParaRPr lang="sk-SK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821F-2E7B-44D1-934C-B222C59160B2}" type="slidenum">
              <a:rPr lang="sk-SK" smtClean="0"/>
              <a:t>‹#›</a:t>
            </a:fld>
            <a:endParaRPr lang="sk-SK" dirty="0"/>
          </a:p>
        </p:txBody>
      </p:sp>
    </p:spTree>
  </p:cSld>
  <p:clrMapOvr>
    <a:masterClrMapping/>
  </p:clrMapOvr>
  <p:transition spd="med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1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F979A-AD9F-40F9-8958-D564E914BA23}" type="datetimeFigureOut">
              <a:rPr lang="sk-SK" smtClean="0"/>
              <a:t>25. 1. 2011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4821F-2E7B-44D1-934C-B222C59160B2}" type="slidenum">
              <a:rPr lang="sk-SK" smtClean="0"/>
              <a:t>‹#›</a:t>
            </a:fld>
            <a:endParaRPr lang="sk-SK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newsflash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11" Type="http://schemas.openxmlformats.org/officeDocument/2006/relationships/image" Target="../media/image18.jpeg"/><Relationship Id="rId5" Type="http://schemas.openxmlformats.org/officeDocument/2006/relationships/image" Target="../media/image12.jpeg"/><Relationship Id="rId10" Type="http://schemas.openxmlformats.org/officeDocument/2006/relationships/image" Target="../media/image17.jpeg"/><Relationship Id="rId4" Type="http://schemas.openxmlformats.org/officeDocument/2006/relationships/image" Target="../media/image11.jpeg"/><Relationship Id="rId9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 anchor="ctr" anchorCtr="1">
            <a:prstTxWarp prst="textFadeUp">
              <a:avLst/>
            </a:prstTxWarp>
            <a:normAutofit/>
          </a:bodyPr>
          <a:lstStyle/>
          <a:p>
            <a:r>
              <a:rPr lang="sk-SK" sz="9600" dirty="0" smtClean="0">
                <a:solidFill>
                  <a:srgbClr val="FFFF00"/>
                </a:solidFill>
                <a:effectLst>
                  <a:outerShdw blurRad="76200" dir="20160000" sx="106000" sy="106000" algn="bl" rotWithShape="0">
                    <a:prstClr val="black">
                      <a:alpha val="14000"/>
                    </a:prstClr>
                  </a:outerShdw>
                </a:effectLst>
                <a:latin typeface="Aparajita" pitchFamily="34" charset="0"/>
                <a:cs typeface="Aparajita" pitchFamily="34" charset="0"/>
              </a:rPr>
              <a:t>Selce</a:t>
            </a:r>
            <a:r>
              <a:rPr lang="sk-SK" sz="9600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parajita" pitchFamily="34" charset="0"/>
                <a:cs typeface="Aparajita" pitchFamily="34" charset="0"/>
              </a:rPr>
              <a:t> </a:t>
            </a:r>
            <a:endParaRPr lang="sk-SK" sz="9600" dirty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Aparajita" pitchFamily="34" charset="0"/>
              <a:cs typeface="Aparajita" pitchFamily="34" charset="0"/>
            </a:endParaRPr>
          </a:p>
        </p:txBody>
      </p:sp>
      <p:pic>
        <p:nvPicPr>
          <p:cNvPr id="6" name="Zástupný symbol obsahu 5" descr="_508985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987824" y="2348880"/>
            <a:ext cx="3256756" cy="325675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med" advTm="6224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800"/>
                            </p:stCondLst>
                            <p:childTnLst>
                              <p:par>
                                <p:cTn id="11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08712"/>
          </a:xfrm>
        </p:spPr>
        <p:txBody>
          <a:bodyPr>
            <a:normAutofit/>
          </a:bodyPr>
          <a:lstStyle/>
          <a:p>
            <a:pPr>
              <a:buNone/>
            </a:pPr>
            <a:endParaRPr lang="sk-SK" sz="2400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sk-SK" sz="2400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sk-SK" sz="2400" dirty="0" smtClean="0">
                <a:solidFill>
                  <a:srgbClr val="FFFF00"/>
                </a:solidFill>
              </a:rPr>
              <a:t>	Fuggerov dvor je hotel, v krásnom prostredí Selčianskej doliny, ktorá patrí do </a:t>
            </a:r>
            <a:r>
              <a:rPr lang="sk-SK" sz="2400" dirty="0" err="1" smtClean="0">
                <a:solidFill>
                  <a:srgbClr val="FFFF00"/>
                </a:solidFill>
              </a:rPr>
              <a:t>NAPANT-u</a:t>
            </a:r>
            <a:r>
              <a:rPr lang="sk-SK" sz="2400" dirty="0" smtClean="0">
                <a:solidFill>
                  <a:srgbClr val="FFFF00"/>
                </a:solidFill>
              </a:rPr>
              <a:t>. V areáli sa nachádza aj </a:t>
            </a:r>
            <a:r>
              <a:rPr lang="sk-SK" sz="2400" dirty="0" err="1" smtClean="0">
                <a:solidFill>
                  <a:srgbClr val="FFFF00"/>
                </a:solidFill>
              </a:rPr>
              <a:t>Wellness</a:t>
            </a:r>
            <a:r>
              <a:rPr lang="sk-SK" sz="2400" dirty="0" smtClean="0">
                <a:solidFill>
                  <a:srgbClr val="FFFF00"/>
                </a:solidFill>
              </a:rPr>
              <a:t>, v ktorom sa môžete zrelaxovať.</a:t>
            </a:r>
          </a:p>
          <a:p>
            <a:pPr>
              <a:buNone/>
            </a:pPr>
            <a:r>
              <a:rPr lang="sk-SK" sz="2400" dirty="0">
                <a:solidFill>
                  <a:srgbClr val="FFFF00"/>
                </a:solidFill>
              </a:rPr>
              <a:t>	</a:t>
            </a:r>
          </a:p>
          <a:p>
            <a:pPr>
              <a:buNone/>
            </a:pPr>
            <a:r>
              <a:rPr lang="sk-SK" sz="2400" dirty="0" smtClean="0">
                <a:solidFill>
                  <a:srgbClr val="FFFF00"/>
                </a:solidFill>
              </a:rPr>
              <a:t>	</a:t>
            </a:r>
            <a:r>
              <a:rPr lang="sk-SK" sz="2400" dirty="0" smtClean="0">
                <a:solidFill>
                  <a:srgbClr val="FF0000"/>
                </a:solidFill>
              </a:rPr>
              <a:t>Tento areál ponúka množstvo možností stráviť tu príjemné chvíle s celou rodinou. Zároveň si tu prídu na svoje aj priaznivci </a:t>
            </a:r>
            <a:r>
              <a:rPr lang="sk-SK" sz="2400" dirty="0" smtClean="0">
                <a:solidFill>
                  <a:srgbClr val="FF0000"/>
                </a:solidFill>
              </a:rPr>
              <a:t>turistiky a aj </a:t>
            </a:r>
            <a:r>
              <a:rPr lang="sk-SK" sz="2400" dirty="0" smtClean="0">
                <a:solidFill>
                  <a:srgbClr val="FF0000"/>
                </a:solidFill>
              </a:rPr>
              <a:t>športu pretože sa tu nachádzajú dve ihriská na futbal tenis a volejbal. Pre milovníkov zvierat je tu možnosť zajazdiť si na koni.</a:t>
            </a:r>
          </a:p>
          <a:p>
            <a:pPr>
              <a:buNone/>
            </a:pPr>
            <a:endParaRPr lang="sk-SK" sz="2400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sk-SK" sz="2400" dirty="0" smtClean="0">
                <a:solidFill>
                  <a:srgbClr val="FFFF00"/>
                </a:solidFill>
              </a:rPr>
              <a:t>	Je tu tiež možnosť zakúpiť si originálny údený syr alebo žinčicu vyrábanú originálnym spôsobom v kolibe.   </a:t>
            </a:r>
            <a:endParaRPr lang="sk-SK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 advTm="10281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dirty="0" smtClean="0">
                <a:solidFill>
                  <a:srgbClr val="FFFF00"/>
                </a:solidFill>
              </a:rPr>
              <a:t>	Tak toto bolo okolie </a:t>
            </a:r>
            <a:r>
              <a:rPr lang="sk-SK" dirty="0" err="1" smtClean="0">
                <a:solidFill>
                  <a:srgbClr val="FFFF00"/>
                </a:solidFill>
              </a:rPr>
              <a:t>Seliec</a:t>
            </a:r>
            <a:r>
              <a:rPr lang="sk-SK" dirty="0" smtClean="0">
                <a:solidFill>
                  <a:srgbClr val="FFFF00"/>
                </a:solidFill>
              </a:rPr>
              <a:t> a jeho najvýznamnejšie podujatia a turistické centrá.</a:t>
            </a:r>
          </a:p>
          <a:p>
            <a:pPr>
              <a:buNone/>
            </a:pPr>
            <a:endParaRPr lang="sk-SK" dirty="0">
              <a:solidFill>
                <a:srgbClr val="FFFF00"/>
              </a:solidFill>
            </a:endParaRPr>
          </a:p>
          <a:p>
            <a:pPr>
              <a:buNone/>
            </a:pPr>
            <a:endParaRPr lang="sk-SK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sk-SK" dirty="0">
                <a:solidFill>
                  <a:srgbClr val="FFFF00"/>
                </a:solidFill>
              </a:rPr>
              <a:t>	</a:t>
            </a:r>
            <a:r>
              <a:rPr lang="sk-SK" dirty="0" smtClean="0">
                <a:solidFill>
                  <a:srgbClr val="FFFF00"/>
                </a:solidFill>
              </a:rPr>
              <a:t>Ďakujem za pozornosť a dúfam, že ste sa touto prezentáciou inšpirovali a toto okolie navštívite.</a:t>
            </a:r>
            <a:endParaRPr lang="sk-SK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 advTm="11887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95536" y="332656"/>
            <a:ext cx="8229600" cy="6156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sz="2400" dirty="0" smtClean="0">
                <a:solidFill>
                  <a:srgbClr val="FFFF00"/>
                </a:solidFill>
              </a:rPr>
              <a:t>	</a:t>
            </a:r>
          </a:p>
          <a:p>
            <a:pPr>
              <a:buNone/>
            </a:pPr>
            <a:r>
              <a:rPr lang="sk-SK" sz="2400" dirty="0" smtClean="0"/>
              <a:t>	</a:t>
            </a:r>
            <a:r>
              <a:rPr lang="sk-SK" sz="2400" dirty="0" smtClean="0">
                <a:solidFill>
                  <a:srgbClr val="FFFF00"/>
                </a:solidFill>
              </a:rPr>
              <a:t>Prvá písomná zmienka</a:t>
            </a:r>
          </a:p>
          <a:p>
            <a:pPr>
              <a:buNone/>
            </a:pPr>
            <a:r>
              <a:rPr lang="sk-SK" sz="2400" dirty="0">
                <a:solidFill>
                  <a:srgbClr val="FFFF00"/>
                </a:solidFill>
              </a:rPr>
              <a:t>	</a:t>
            </a:r>
            <a:r>
              <a:rPr lang="sk-SK" sz="2400" dirty="0" smtClean="0">
                <a:solidFill>
                  <a:srgbClr val="FFFF00"/>
                </a:solidFill>
              </a:rPr>
              <a:t>o dnešných </a:t>
            </a:r>
            <a:r>
              <a:rPr lang="sk-SK" sz="2400" dirty="0">
                <a:solidFill>
                  <a:srgbClr val="FFFF00"/>
                </a:solidFill>
              </a:rPr>
              <a:t>S</a:t>
            </a:r>
            <a:r>
              <a:rPr lang="sk-SK" sz="2400" dirty="0" smtClean="0">
                <a:solidFill>
                  <a:srgbClr val="FFFF00"/>
                </a:solidFill>
              </a:rPr>
              <a:t>elciach sa </a:t>
            </a:r>
          </a:p>
          <a:p>
            <a:pPr>
              <a:buNone/>
            </a:pPr>
            <a:r>
              <a:rPr lang="sk-SK" sz="2400" dirty="0" smtClean="0">
                <a:solidFill>
                  <a:srgbClr val="FFFF00"/>
                </a:solidFill>
              </a:rPr>
              <a:t>	datuje od roku 1322.</a:t>
            </a:r>
            <a:endParaRPr lang="sk-SK" sz="2400" dirty="0" smtClean="0"/>
          </a:p>
          <a:p>
            <a:pPr>
              <a:buNone/>
            </a:pPr>
            <a:endParaRPr lang="sk-SK" sz="2400" dirty="0" smtClean="0"/>
          </a:p>
          <a:p>
            <a:pPr>
              <a:buNone/>
            </a:pPr>
            <a:endParaRPr lang="sk-SK" sz="2400" dirty="0"/>
          </a:p>
          <a:p>
            <a:pPr>
              <a:buNone/>
            </a:pPr>
            <a:endParaRPr lang="sk-SK" sz="2400" dirty="0" smtClean="0"/>
          </a:p>
          <a:p>
            <a:pPr>
              <a:buNone/>
            </a:pPr>
            <a:endParaRPr lang="sk-SK" sz="2400" dirty="0"/>
          </a:p>
          <a:p>
            <a:pPr>
              <a:buNone/>
            </a:pPr>
            <a:endParaRPr lang="sk-SK" sz="2400" dirty="0" smtClean="0"/>
          </a:p>
          <a:p>
            <a:pPr>
              <a:buNone/>
            </a:pPr>
            <a:r>
              <a:rPr lang="sk-SK" sz="2400" dirty="0" smtClean="0"/>
              <a:t>	</a:t>
            </a:r>
            <a:r>
              <a:rPr lang="sk-SK" sz="2400" dirty="0" smtClean="0">
                <a:solidFill>
                  <a:srgbClr val="FFFF00"/>
                </a:solidFill>
              </a:rPr>
              <a:t>V chotári obce sa nachádza významná </a:t>
            </a:r>
          </a:p>
          <a:p>
            <a:pPr>
              <a:buNone/>
            </a:pPr>
            <a:r>
              <a:rPr lang="sk-SK" sz="2400" dirty="0" smtClean="0">
                <a:solidFill>
                  <a:srgbClr val="FFFF00"/>
                </a:solidFill>
              </a:rPr>
              <a:t>	chránená archeologická lokalita Hrádok, </a:t>
            </a:r>
          </a:p>
          <a:p>
            <a:pPr>
              <a:buNone/>
            </a:pPr>
            <a:r>
              <a:rPr lang="sk-SK" sz="2400" dirty="0" smtClean="0">
                <a:solidFill>
                  <a:srgbClr val="FFFF00"/>
                </a:solidFill>
              </a:rPr>
              <a:t>     ktorá je náleziskom </a:t>
            </a:r>
          </a:p>
          <a:p>
            <a:pPr>
              <a:buNone/>
            </a:pPr>
            <a:r>
              <a:rPr lang="sk-SK" sz="2400" dirty="0">
                <a:solidFill>
                  <a:srgbClr val="FFFF00"/>
                </a:solidFill>
              </a:rPr>
              <a:t>	</a:t>
            </a:r>
            <a:r>
              <a:rPr lang="sk-SK" sz="2400" dirty="0" smtClean="0">
                <a:solidFill>
                  <a:srgbClr val="FFFF00"/>
                </a:solidFill>
              </a:rPr>
              <a:t>rímskych mincí a šperkov.</a:t>
            </a:r>
            <a:endParaRPr lang="sk-SK" sz="2400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sk-SK" sz="2400" dirty="0"/>
          </a:p>
          <a:p>
            <a:pPr>
              <a:buNone/>
            </a:pPr>
            <a:endParaRPr lang="sk-SK" sz="2400" dirty="0" smtClean="0"/>
          </a:p>
          <a:p>
            <a:pPr>
              <a:buNone/>
            </a:pPr>
            <a:endParaRPr lang="sk-SK" sz="2400" dirty="0"/>
          </a:p>
          <a:p>
            <a:pPr>
              <a:buNone/>
            </a:pPr>
            <a:endParaRPr lang="sk-SK" sz="2400" dirty="0" smtClean="0"/>
          </a:p>
          <a:p>
            <a:pPr>
              <a:buNone/>
            </a:pPr>
            <a:endParaRPr lang="sk-SK" sz="2400" dirty="0" smtClean="0"/>
          </a:p>
          <a:p>
            <a:pPr>
              <a:buNone/>
            </a:pPr>
            <a:endParaRPr lang="sk-SK" sz="2400" dirty="0" smtClean="0"/>
          </a:p>
          <a:p>
            <a:pPr>
              <a:buNone/>
            </a:pPr>
            <a:endParaRPr lang="sk-SK" sz="2400" dirty="0"/>
          </a:p>
        </p:txBody>
      </p:sp>
      <p:pic>
        <p:nvPicPr>
          <p:cNvPr id="1026" name="Picture 2" descr="H:\LastSca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3933056"/>
            <a:ext cx="2627788" cy="2450102"/>
          </a:xfrm>
          <a:prstGeom prst="rect">
            <a:avLst/>
          </a:prstGeom>
          <a:noFill/>
          <a:effectLst>
            <a:reflection blurRad="6350" stA="50000" endA="275" endPos="40000" dist="101600" dir="5400000" sy="-100000" algn="bl" rotWithShape="0"/>
          </a:effectLst>
        </p:spPr>
      </p:pic>
      <p:pic>
        <p:nvPicPr>
          <p:cNvPr id="1027" name="Picture 3" descr="C:\Users\hp\Documents\My Received Files\selc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980728"/>
            <a:ext cx="3256285" cy="2750697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0327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000"/>
                            </p:stCondLst>
                            <p:childTnLst>
                              <p:par>
                                <p:cTn id="49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087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sz="2400" dirty="0" smtClean="0">
                <a:solidFill>
                  <a:srgbClr val="FFFF00"/>
                </a:solidFill>
              </a:rPr>
              <a:t>	</a:t>
            </a:r>
          </a:p>
          <a:p>
            <a:pPr>
              <a:buNone/>
            </a:pPr>
            <a:endParaRPr lang="sk-SK" sz="2400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sk-SK" sz="2400" dirty="0" smtClean="0">
                <a:solidFill>
                  <a:srgbClr val="FFFF00"/>
                </a:solidFill>
              </a:rPr>
              <a:t>	Pre blízke okolie ale aj vzdialenejšie miesto sú Selce známe hlavne vďaka výrobe „</a:t>
            </a:r>
            <a:r>
              <a:rPr lang="sk-SK" sz="2400" dirty="0" smtClean="0">
                <a:solidFill>
                  <a:srgbClr val="FFFF00"/>
                </a:solidFill>
              </a:rPr>
              <a:t>Selčianskych</a:t>
            </a:r>
            <a:r>
              <a:rPr lang="sk-SK" sz="2400" dirty="0" smtClean="0">
                <a:solidFill>
                  <a:srgbClr val="FFFF00"/>
                </a:solidFill>
              </a:rPr>
              <a:t> jogurtov“ a výrobe v Selčianskej mliekarni.</a:t>
            </a:r>
            <a:endParaRPr lang="sk-SK" sz="2400" dirty="0">
              <a:solidFill>
                <a:srgbClr val="FFFF00"/>
              </a:solidFill>
            </a:endParaRPr>
          </a:p>
        </p:txBody>
      </p:sp>
      <p:pic>
        <p:nvPicPr>
          <p:cNvPr id="5122" name="Picture 2" descr="C:\Users\hp\Desktop\9_idx_dfd467583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2492896"/>
            <a:ext cx="1240532" cy="1240532"/>
          </a:xfrm>
          <a:prstGeom prst="rect">
            <a:avLst/>
          </a:prstGeom>
          <a:noFill/>
        </p:spPr>
      </p:pic>
      <p:pic>
        <p:nvPicPr>
          <p:cNvPr id="5123" name="Picture 3" descr="C:\Users\hp\Desktop\8_idx_2e2b82457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2420888"/>
            <a:ext cx="1224136" cy="1240532"/>
          </a:xfrm>
          <a:prstGeom prst="rect">
            <a:avLst/>
          </a:prstGeom>
          <a:noFill/>
        </p:spPr>
      </p:pic>
      <p:pic>
        <p:nvPicPr>
          <p:cNvPr id="5124" name="Picture 4" descr="C:\Users\hp\Desktop\71037_96297764414_3368351_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4" y="5157192"/>
            <a:ext cx="1270000" cy="1270000"/>
          </a:xfrm>
          <a:prstGeom prst="rect">
            <a:avLst/>
          </a:prstGeom>
          <a:noFill/>
        </p:spPr>
      </p:pic>
      <p:pic>
        <p:nvPicPr>
          <p:cNvPr id="5125" name="Picture 5" descr="C:\Users\hp\Desktop\5063_97774769414_96297764414_1906891_6004621_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20272" y="5157192"/>
            <a:ext cx="1270000" cy="1270000"/>
          </a:xfrm>
          <a:prstGeom prst="rect">
            <a:avLst/>
          </a:prstGeom>
          <a:noFill/>
        </p:spPr>
      </p:pic>
      <p:pic>
        <p:nvPicPr>
          <p:cNvPr id="5126" name="Picture 6" descr="C:\Users\hp\Desktop\3_idx_c3bb31ca70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63888" y="3933056"/>
            <a:ext cx="2409056" cy="1204528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8563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800"/>
                            </p:stCondLst>
                            <p:childTnLst>
                              <p:par>
                                <p:cTn id="11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3800"/>
                            </p:stCondLst>
                            <p:childTnLst>
                              <p:par>
                                <p:cTn id="18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4800"/>
                            </p:stCondLst>
                            <p:childTnLst>
                              <p:par>
                                <p:cTn id="25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800"/>
                            </p:stCondLst>
                            <p:childTnLst>
                              <p:par>
                                <p:cTn id="32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6800"/>
                            </p:stCondLst>
                            <p:childTnLst>
                              <p:par>
                                <p:cTn id="39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prstTxWarp prst="textCurveDown">
              <a:avLst/>
            </a:prstTxWarp>
            <a:noAutofit/>
          </a:bodyPr>
          <a:lstStyle/>
          <a:p>
            <a:r>
              <a:rPr lang="sk-SK" sz="9600" dirty="0" smtClean="0">
                <a:solidFill>
                  <a:srgbClr val="FFFF00"/>
                </a:solidFill>
                <a:latin typeface="Aparajita" pitchFamily="34" charset="0"/>
                <a:cs typeface="Aparajita" pitchFamily="34" charset="0"/>
              </a:rPr>
              <a:t>Poloha obce</a:t>
            </a:r>
            <a:endParaRPr lang="sk-SK" sz="9600" dirty="0">
              <a:solidFill>
                <a:srgbClr val="FFFF00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k-SK" sz="2400" dirty="0" smtClean="0">
                <a:solidFill>
                  <a:srgbClr val="FFFF00"/>
                </a:solidFill>
              </a:rPr>
              <a:t>	Selce sa nachádzajú v Banskobystrickej kotline severovýchodne od Banskej Bystrice.</a:t>
            </a:r>
          </a:p>
          <a:p>
            <a:pPr>
              <a:buNone/>
            </a:pPr>
            <a:r>
              <a:rPr lang="sk-SK" sz="2400" dirty="0">
                <a:solidFill>
                  <a:srgbClr val="FFFF00"/>
                </a:solidFill>
              </a:rPr>
              <a:t>	</a:t>
            </a:r>
            <a:endParaRPr lang="sk-SK" sz="24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sk-SK" sz="2400" dirty="0">
                <a:solidFill>
                  <a:srgbClr val="FFFF00"/>
                </a:solidFill>
              </a:rPr>
              <a:t>	</a:t>
            </a:r>
            <a:r>
              <a:rPr lang="sk-SK" sz="2400" dirty="0" smtClean="0">
                <a:solidFill>
                  <a:srgbClr val="FFFF00"/>
                </a:solidFill>
              </a:rPr>
              <a:t>Rozloha jej chotára je 1999 ha s výškovým rozpätím  od 380 – 1044 m n. m.</a:t>
            </a:r>
          </a:p>
          <a:p>
            <a:pPr>
              <a:buNone/>
            </a:pPr>
            <a:endParaRPr lang="sk-SK" sz="2400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sk-SK" sz="2400" dirty="0" smtClean="0">
                <a:solidFill>
                  <a:srgbClr val="FFFF00"/>
                </a:solidFill>
              </a:rPr>
              <a:t>	Dedinu zo všetkých strán obkolesujú lesy a pohoria. V jej blízkosti sa taktiež nachádza známe turistické stredisko Šachtičky.</a:t>
            </a:r>
          </a:p>
          <a:p>
            <a:pPr>
              <a:buNone/>
            </a:pPr>
            <a:r>
              <a:rPr lang="sk-SK" sz="2400" dirty="0">
                <a:solidFill>
                  <a:srgbClr val="FFFF00"/>
                </a:solidFill>
              </a:rPr>
              <a:t>	</a:t>
            </a:r>
            <a:endParaRPr lang="sk-SK" sz="24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sk-SK" sz="2400" dirty="0">
                <a:solidFill>
                  <a:srgbClr val="FFFF00"/>
                </a:solidFill>
              </a:rPr>
              <a:t>	</a:t>
            </a:r>
            <a:r>
              <a:rPr lang="sk-SK" sz="2400" dirty="0" smtClean="0">
                <a:solidFill>
                  <a:srgbClr val="FFFF00"/>
                </a:solidFill>
              </a:rPr>
              <a:t>Dedina susedí s dedinami Priechod, Kynceľová, Nemce, a prímestskou časťou Senica.</a:t>
            </a:r>
          </a:p>
          <a:p>
            <a:pPr>
              <a:buNone/>
            </a:pPr>
            <a:endParaRPr lang="sk-SK" sz="2400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sk-SK" sz="2400" dirty="0" smtClean="0">
                <a:solidFill>
                  <a:srgbClr val="FFFF00"/>
                </a:solidFill>
              </a:rPr>
              <a:t>	</a:t>
            </a:r>
            <a:endParaRPr lang="sk-SK" sz="2400" dirty="0"/>
          </a:p>
        </p:txBody>
      </p:sp>
    </p:spTree>
  </p:cSld>
  <p:clrMapOvr>
    <a:masterClrMapping/>
  </p:clrMapOvr>
  <p:transition spd="med" advTm="40088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900"/>
                            </p:stCondLst>
                            <p:childTnLst>
                              <p:par>
                                <p:cTn id="11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100"/>
                            </p:stCondLst>
                            <p:childTnLst>
                              <p:par>
                                <p:cTn id="17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1000"/>
                            </p:stCondLst>
                            <p:childTnLst>
                              <p:par>
                                <p:cTn id="23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7600"/>
                            </p:stCondLst>
                            <p:childTnLst>
                              <p:par>
                                <p:cTn id="29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9300"/>
                            </p:stCondLst>
                            <p:childTnLst>
                              <p:par>
                                <p:cTn id="3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200"/>
                            </p:stCondLst>
                            <p:childTnLst>
                              <p:par>
                                <p:cTn id="41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prstTxWarp prst="textCanDown">
              <a:avLst/>
            </a:prstTxWarp>
            <a:noAutofit/>
          </a:bodyPr>
          <a:lstStyle/>
          <a:p>
            <a:r>
              <a:rPr lang="sk-SK" sz="9600" dirty="0" smtClean="0">
                <a:solidFill>
                  <a:srgbClr val="FFFF00"/>
                </a:solidFill>
                <a:cs typeface="Aparajita" pitchFamily="34" charset="0"/>
              </a:rPr>
              <a:t>Každoročné slávnosti</a:t>
            </a:r>
            <a:endParaRPr lang="sk-SK" sz="9600" dirty="0">
              <a:solidFill>
                <a:srgbClr val="FFFF00"/>
              </a:solidFill>
              <a:cs typeface="Aparajita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k-SK" sz="2400" dirty="0" smtClean="0">
                <a:solidFill>
                  <a:srgbClr val="FFFF00"/>
                </a:solidFill>
              </a:rPr>
              <a:t>	V obci sa každý rok konajú </a:t>
            </a:r>
            <a:r>
              <a:rPr lang="sk-SK" sz="2400" dirty="0" smtClean="0">
                <a:solidFill>
                  <a:srgbClr val="FFFF00"/>
                </a:solidFill>
              </a:rPr>
              <a:t>Cyrilometodské</a:t>
            </a:r>
            <a:r>
              <a:rPr lang="sk-SK" sz="2400" dirty="0" smtClean="0">
                <a:solidFill>
                  <a:srgbClr val="FFFF00"/>
                </a:solidFill>
              </a:rPr>
              <a:t> slávnosti na počesť patrónov, ktorým je zasvätený náš kostol. Konajú sa 5. júla.</a:t>
            </a:r>
          </a:p>
          <a:p>
            <a:pPr>
              <a:buNone/>
            </a:pPr>
            <a:endParaRPr lang="sk-SK" sz="2400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sk-SK" sz="2400" dirty="0">
                <a:solidFill>
                  <a:srgbClr val="FFFF00"/>
                </a:solidFill>
              </a:rPr>
              <a:t>	</a:t>
            </a:r>
            <a:r>
              <a:rPr lang="sk-SK" sz="2400" dirty="0" smtClean="0">
                <a:solidFill>
                  <a:srgbClr val="FFFF00"/>
                </a:solidFill>
              </a:rPr>
              <a:t>Začiatkom júna sa koná súťaž vo varení „</a:t>
            </a:r>
            <a:r>
              <a:rPr lang="sk-SK" sz="2400" dirty="0" smtClean="0">
                <a:solidFill>
                  <a:srgbClr val="FFFF00"/>
                </a:solidFill>
              </a:rPr>
              <a:t>Kutlov</a:t>
            </a:r>
            <a:r>
              <a:rPr lang="sk-SK" sz="2400" dirty="0" smtClean="0">
                <a:solidFill>
                  <a:srgbClr val="FFFF00"/>
                </a:solidFill>
              </a:rPr>
              <a:t>“ tzv. </a:t>
            </a:r>
            <a:r>
              <a:rPr lang="sk-SK" sz="2400" dirty="0" smtClean="0">
                <a:solidFill>
                  <a:srgbClr val="FFFF00"/>
                </a:solidFill>
              </a:rPr>
              <a:t>Kutliarsky</a:t>
            </a:r>
            <a:r>
              <a:rPr lang="sk-SK" sz="2400" dirty="0" smtClean="0">
                <a:solidFill>
                  <a:srgbClr val="FFFF00"/>
                </a:solidFill>
              </a:rPr>
              <a:t> deň.</a:t>
            </a:r>
          </a:p>
          <a:p>
            <a:pPr>
              <a:buNone/>
            </a:pPr>
            <a:endParaRPr lang="sk-SK" sz="2400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sk-SK" sz="2400" dirty="0" smtClean="0">
                <a:solidFill>
                  <a:srgbClr val="FFFF00"/>
                </a:solidFill>
              </a:rPr>
              <a:t>	Taktiež sa zaviedla tradícia Vianočných trhov, spojená s rozsvietením Vianočného stromčeka a príchodom Mikuláša.</a:t>
            </a:r>
          </a:p>
        </p:txBody>
      </p:sp>
    </p:spTree>
  </p:cSld>
  <p:clrMapOvr>
    <a:masterClrMapping/>
  </p:clrMapOvr>
  <p:transition spd="med" advTm="34273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800"/>
                            </p:stCondLst>
                            <p:childTnLst>
                              <p:par>
                                <p:cTn id="11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700"/>
                            </p:stCondLst>
                            <p:childTnLst>
                              <p:par>
                                <p:cTn id="23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/>
          <a:lstStyle/>
          <a:p>
            <a:pPr>
              <a:buNone/>
            </a:pPr>
            <a:endParaRPr lang="sk-SK" dirty="0"/>
          </a:p>
        </p:txBody>
      </p:sp>
      <p:pic>
        <p:nvPicPr>
          <p:cNvPr id="6146" name="Picture 2" descr="C:\Users\hp\Desktop\137_10126208077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764704"/>
            <a:ext cx="1887588" cy="1296144"/>
          </a:xfrm>
          <a:prstGeom prst="rect">
            <a:avLst/>
          </a:prstGeom>
          <a:noFill/>
        </p:spPr>
      </p:pic>
      <p:pic>
        <p:nvPicPr>
          <p:cNvPr id="6147" name="Picture 3" descr="C:\Users\hp\Desktop\212_3129197093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764704"/>
            <a:ext cx="2700300" cy="2016224"/>
          </a:xfrm>
          <a:prstGeom prst="rect">
            <a:avLst/>
          </a:prstGeom>
          <a:noFill/>
        </p:spPr>
      </p:pic>
      <p:pic>
        <p:nvPicPr>
          <p:cNvPr id="6149" name="Picture 5" descr="C:\Users\hp\Desktop\212_4129197093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60" y="2924944"/>
            <a:ext cx="1832346" cy="1368152"/>
          </a:xfrm>
          <a:prstGeom prst="rect">
            <a:avLst/>
          </a:prstGeom>
          <a:noFill/>
        </p:spPr>
      </p:pic>
      <p:pic>
        <p:nvPicPr>
          <p:cNvPr id="6150" name="Picture 6" descr="C:\Users\hp\Desktop\212_7129197093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3933056"/>
            <a:ext cx="1428750" cy="1066800"/>
          </a:xfrm>
          <a:prstGeom prst="rect">
            <a:avLst/>
          </a:prstGeom>
          <a:noFill/>
        </p:spPr>
      </p:pic>
      <p:pic>
        <p:nvPicPr>
          <p:cNvPr id="6151" name="Picture 7" descr="C:\Users\hp\Desktop\212_101291970937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23928" y="5157192"/>
            <a:ext cx="1428750" cy="1066800"/>
          </a:xfrm>
          <a:prstGeom prst="rect">
            <a:avLst/>
          </a:prstGeom>
          <a:noFill/>
        </p:spPr>
      </p:pic>
      <p:pic>
        <p:nvPicPr>
          <p:cNvPr id="6153" name="Picture 9" descr="C:\Users\hp\Desktop\169_11284457194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713115" y="3068960"/>
            <a:ext cx="1735907" cy="1296144"/>
          </a:xfrm>
          <a:prstGeom prst="rect">
            <a:avLst/>
          </a:prstGeom>
          <a:noFill/>
        </p:spPr>
      </p:pic>
      <p:pic>
        <p:nvPicPr>
          <p:cNvPr id="6154" name="Picture 10" descr="C:\Users\hp\Desktop\169_21284457195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131840" y="620688"/>
            <a:ext cx="2507421" cy="1872208"/>
          </a:xfrm>
          <a:prstGeom prst="rect">
            <a:avLst/>
          </a:prstGeom>
          <a:noFill/>
        </p:spPr>
      </p:pic>
      <p:pic>
        <p:nvPicPr>
          <p:cNvPr id="6155" name="Picture 11" descr="C:\Users\hp\Desktop\169_41284457195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796136" y="4437112"/>
            <a:ext cx="2508870" cy="1873290"/>
          </a:xfrm>
          <a:prstGeom prst="rect">
            <a:avLst/>
          </a:prstGeom>
          <a:noFill/>
        </p:spPr>
      </p:pic>
      <p:pic>
        <p:nvPicPr>
          <p:cNvPr id="6156" name="Picture 12" descr="C:\Users\hp\Desktop\169_81284457197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475656" y="4725144"/>
            <a:ext cx="2232248" cy="1666745"/>
          </a:xfrm>
          <a:prstGeom prst="rect">
            <a:avLst/>
          </a:prstGeom>
          <a:noFill/>
        </p:spPr>
      </p:pic>
      <p:pic>
        <p:nvPicPr>
          <p:cNvPr id="6148" name="Picture 4" descr="C:\Users\hp\Desktop\212_31291970957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512251" y="2276872"/>
            <a:ext cx="2400267" cy="1584176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2122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900" decel="100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000"/>
                            </p:stCondLst>
                            <p:childTnLst>
                              <p:par>
                                <p:cTn id="54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900" decel="1000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000"/>
                            </p:stCondLst>
                            <p:childTnLst>
                              <p:par>
                                <p:cTn id="61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9000"/>
                            </p:stCondLst>
                            <p:childTnLst>
                              <p:par>
                                <p:cTn id="68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900" decel="1000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>
            <a:prstTxWarp prst="textCanUp">
              <a:avLst/>
            </a:prstTxWarp>
          </a:bodyPr>
          <a:lstStyle/>
          <a:p>
            <a:r>
              <a:rPr lang="sk-SK" dirty="0" smtClean="0">
                <a:solidFill>
                  <a:srgbClr val="FFFF00"/>
                </a:solidFill>
                <a:latin typeface="Aparajita" pitchFamily="34" charset="0"/>
                <a:cs typeface="Aparajita" pitchFamily="34" charset="0"/>
              </a:rPr>
              <a:t>Turistické centrá v Selciach</a:t>
            </a:r>
            <a:endParaRPr lang="sk-SK" dirty="0">
              <a:solidFill>
                <a:srgbClr val="FFFF00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514350" indent="-514350" algn="ctr">
              <a:buNone/>
            </a:pPr>
            <a:r>
              <a:rPr lang="sk-SK" dirty="0" smtClean="0">
                <a:solidFill>
                  <a:srgbClr val="FFFF00"/>
                </a:solidFill>
              </a:rPr>
              <a:t>		   Čachovo			</a:t>
            </a:r>
          </a:p>
          <a:p>
            <a:pPr marL="514350" indent="-514350">
              <a:buNone/>
            </a:pPr>
            <a:r>
              <a:rPr lang="sk-SK" dirty="0" smtClean="0">
                <a:solidFill>
                  <a:srgbClr val="FFFF00"/>
                </a:solidFill>
              </a:rPr>
              <a:t> 	</a:t>
            </a:r>
            <a:r>
              <a:rPr lang="sk-SK" sz="2400" dirty="0" smtClean="0">
                <a:solidFill>
                  <a:srgbClr val="FFFF00"/>
                </a:solidFill>
              </a:rPr>
              <a:t>Jedno s najnavštevovanejších miest v Selciach. Nachádza sa v Selčianskej doline.</a:t>
            </a:r>
          </a:p>
          <a:p>
            <a:pPr marL="514350" indent="-514350">
              <a:buNone/>
            </a:pPr>
            <a:endParaRPr lang="sk-SK" sz="2400" dirty="0" smtClean="0">
              <a:solidFill>
                <a:srgbClr val="FFFF00"/>
              </a:solidFill>
            </a:endParaRPr>
          </a:p>
          <a:p>
            <a:pPr marL="514350" indent="-514350">
              <a:buNone/>
            </a:pPr>
            <a:r>
              <a:rPr lang="sk-SK" sz="2400" dirty="0" smtClean="0">
                <a:solidFill>
                  <a:srgbClr val="FFFF00"/>
                </a:solidFill>
              </a:rPr>
              <a:t>	Využíva sa počas celého roka.</a:t>
            </a:r>
            <a:r>
              <a:rPr lang="sk-SK" sz="2400" dirty="0" smtClean="0">
                <a:solidFill>
                  <a:srgbClr val="FFFF00"/>
                </a:solidFill>
              </a:rPr>
              <a:t>	</a:t>
            </a:r>
            <a:r>
              <a:rPr lang="sk-SK" dirty="0" smtClean="0">
                <a:solidFill>
                  <a:srgbClr val="FFFF00"/>
                </a:solidFill>
              </a:rPr>
              <a:t>	</a:t>
            </a:r>
          </a:p>
          <a:p>
            <a:pPr marL="514350" indent="-514350">
              <a:buNone/>
            </a:pPr>
            <a:endParaRPr lang="sk-SK" dirty="0"/>
          </a:p>
          <a:p>
            <a:pPr marL="514350" indent="-514350">
              <a:buNone/>
            </a:pPr>
            <a:endParaRPr lang="sk-SK" dirty="0" smtClean="0">
              <a:solidFill>
                <a:srgbClr val="FFFF00"/>
              </a:solidFill>
            </a:endParaRPr>
          </a:p>
          <a:p>
            <a:pPr marL="514350" indent="-514350">
              <a:buNone/>
            </a:pPr>
            <a:endParaRPr lang="sk-SK" sz="2400" dirty="0">
              <a:solidFill>
                <a:srgbClr val="FFFF00"/>
              </a:solidFill>
            </a:endParaRPr>
          </a:p>
        </p:txBody>
      </p:sp>
      <p:sp>
        <p:nvSpPr>
          <p:cNvPr id="8" name="Zástupný symbol obsahu 7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sk-SK" dirty="0" smtClean="0">
                <a:solidFill>
                  <a:srgbClr val="FFFF00"/>
                </a:solidFill>
              </a:rPr>
              <a:t>Fuggerov dvor</a:t>
            </a:r>
          </a:p>
          <a:p>
            <a:pPr algn="ctr">
              <a:buNone/>
            </a:pPr>
            <a:endParaRPr lang="sk-SK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sk-SK" sz="2400" dirty="0" smtClean="0">
                <a:solidFill>
                  <a:srgbClr val="FFFF00"/>
                </a:solidFill>
              </a:rPr>
              <a:t>	Štýlový agroturistický areál pomenovaný podľa jedného z najvplyvnejších mužov renesancie.</a:t>
            </a:r>
            <a:endParaRPr lang="sk-SK" sz="2400" dirty="0"/>
          </a:p>
        </p:txBody>
      </p:sp>
    </p:spTree>
  </p:cSld>
  <p:clrMapOvr>
    <a:masterClrMapping/>
  </p:clrMapOvr>
  <p:transition spd="med" advTm="55908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800"/>
                            </p:stCondLst>
                            <p:childTnLst>
                              <p:par>
                                <p:cTn id="11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0"/>
                            </p:stCondLst>
                            <p:childTnLst>
                              <p:par>
                                <p:cTn id="17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800"/>
                            </p:stCondLst>
                            <p:childTnLst>
                              <p:par>
                                <p:cTn id="23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2600"/>
                            </p:stCondLst>
                            <p:childTnLst>
                              <p:par>
                                <p:cTn id="29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6800"/>
                            </p:stCondLst>
                            <p:childTnLst>
                              <p:par>
                                <p:cTn id="3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7154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sz="2400" dirty="0"/>
              <a:t>	</a:t>
            </a:r>
            <a:r>
              <a:rPr lang="sk-SK" sz="2400" dirty="0" smtClean="0">
                <a:solidFill>
                  <a:srgbClr val="FFFF00"/>
                </a:solidFill>
              </a:rPr>
              <a:t>Počas zima sa využíva ako lyžiarske stredisko.</a:t>
            </a:r>
          </a:p>
          <a:p>
            <a:pPr>
              <a:buNone/>
            </a:pPr>
            <a:r>
              <a:rPr lang="sk-SK" sz="2400" dirty="0">
                <a:solidFill>
                  <a:srgbClr val="FFFF00"/>
                </a:solidFill>
              </a:rPr>
              <a:t>	</a:t>
            </a:r>
            <a:endParaRPr lang="sk-SK" sz="24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sk-SK" sz="2400" dirty="0">
                <a:solidFill>
                  <a:srgbClr val="FFFF00"/>
                </a:solidFill>
              </a:rPr>
              <a:t>	</a:t>
            </a:r>
            <a:r>
              <a:rPr lang="sk-SK" sz="2400" dirty="0" smtClean="0">
                <a:solidFill>
                  <a:srgbClr val="FFFF00"/>
                </a:solidFill>
              </a:rPr>
              <a:t>Dá sa tu veľmi dobre lyžovať s celou rodinou. Hneď vedľa seba sú dva svahy. Menší tzv. Detský je určený pre lyžiarov, ktorí s lyžovaním začínajú.</a:t>
            </a:r>
          </a:p>
          <a:p>
            <a:pPr>
              <a:buNone/>
            </a:pPr>
            <a:r>
              <a:rPr lang="sk-SK" sz="2400" dirty="0">
                <a:solidFill>
                  <a:srgbClr val="FFFF00"/>
                </a:solidFill>
              </a:rPr>
              <a:t>	</a:t>
            </a:r>
            <a:endParaRPr lang="sk-SK" sz="24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sk-SK" sz="2400" dirty="0">
                <a:solidFill>
                  <a:srgbClr val="FFFF00"/>
                </a:solidFill>
              </a:rPr>
              <a:t>	</a:t>
            </a:r>
            <a:r>
              <a:rPr lang="sk-SK" sz="2400" dirty="0" smtClean="0">
                <a:solidFill>
                  <a:srgbClr val="FFFF00"/>
                </a:solidFill>
              </a:rPr>
              <a:t>Dlhší svah meria cca 1000 m na ktorom sa nachádzajú tri vleky. Dva vleky DOPPLEMAYER </a:t>
            </a:r>
          </a:p>
          <a:p>
            <a:pPr>
              <a:buNone/>
            </a:pPr>
            <a:r>
              <a:rPr lang="sk-SK" sz="2400" dirty="0" smtClean="0">
                <a:solidFill>
                  <a:srgbClr val="FFFF00"/>
                </a:solidFill>
              </a:rPr>
              <a:t>	</a:t>
            </a:r>
          </a:p>
          <a:p>
            <a:pPr>
              <a:buNone/>
            </a:pPr>
            <a:r>
              <a:rPr lang="sk-SK" sz="2400" dirty="0">
                <a:solidFill>
                  <a:srgbClr val="FFFF00"/>
                </a:solidFill>
              </a:rPr>
              <a:t>	a</a:t>
            </a:r>
            <a:r>
              <a:rPr lang="sk-SK" sz="2400" dirty="0" smtClean="0">
                <a:solidFill>
                  <a:srgbClr val="FFFF00"/>
                </a:solidFill>
              </a:rPr>
              <a:t> jedna TATRAPOMA.</a:t>
            </a:r>
          </a:p>
          <a:p>
            <a:pPr>
              <a:buNone/>
            </a:pPr>
            <a:endParaRPr lang="sk-SK" sz="2400" dirty="0">
              <a:solidFill>
                <a:srgbClr val="FFFF00"/>
              </a:solidFill>
            </a:endParaRPr>
          </a:p>
          <a:p>
            <a:pPr>
              <a:buNone/>
            </a:pPr>
            <a:endParaRPr lang="sk-SK" sz="2400" dirty="0">
              <a:solidFill>
                <a:srgbClr val="FFFF00"/>
              </a:solidFill>
            </a:endParaRPr>
          </a:p>
        </p:txBody>
      </p:sp>
      <p:pic>
        <p:nvPicPr>
          <p:cNvPr id="3074" name="Picture 2" descr="C:\Users\hp\Desktop\2_0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4509120"/>
            <a:ext cx="2864148" cy="2148111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5" name="Picture 3" descr="C:\Users\hp\Desktop\1_min_0d796cd67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60232" y="3501008"/>
            <a:ext cx="2208245" cy="1656184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65534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250"/>
                            </p:stCondLst>
                            <p:childTnLst>
                              <p:par>
                                <p:cTn id="13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5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500"/>
                            </p:stCondLst>
                            <p:childTnLst>
                              <p:par>
                                <p:cTn id="21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3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8250"/>
                            </p:stCondLst>
                            <p:childTnLst>
                              <p:par>
                                <p:cTn id="29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1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obsahu 4"/>
          <p:cNvSpPr>
            <a:spLocks noGrp="1"/>
          </p:cNvSpPr>
          <p:nvPr>
            <p:ph sz="half" idx="1"/>
          </p:nvPr>
        </p:nvSpPr>
        <p:spPr>
          <a:xfrm>
            <a:off x="467544" y="476672"/>
            <a:ext cx="8363272" cy="6048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sz="2400" dirty="0" smtClean="0">
                <a:solidFill>
                  <a:srgbClr val="FFFF00"/>
                </a:solidFill>
                <a:latin typeface="Aparajita" pitchFamily="34" charset="0"/>
                <a:cs typeface="Aparajita" pitchFamily="34" charset="0"/>
              </a:rPr>
              <a:t>	</a:t>
            </a:r>
            <a:r>
              <a:rPr lang="sk-SK" sz="2400" dirty="0" smtClean="0">
                <a:solidFill>
                  <a:srgbClr val="FFFF00"/>
                </a:solidFill>
              </a:rPr>
              <a:t>Počas zimy sa využíva aj tenisové ihrisko ako </a:t>
            </a:r>
          </a:p>
          <a:p>
            <a:pPr>
              <a:buNone/>
            </a:pPr>
            <a:r>
              <a:rPr lang="sk-SK" sz="2400" dirty="0" smtClean="0">
                <a:solidFill>
                  <a:srgbClr val="FFFF00"/>
                </a:solidFill>
              </a:rPr>
              <a:t>	ihrisko na hokej.</a:t>
            </a:r>
          </a:p>
          <a:p>
            <a:pPr>
              <a:buNone/>
            </a:pPr>
            <a:endParaRPr lang="sk-SK" sz="2400" dirty="0" smtClean="0">
              <a:solidFill>
                <a:srgbClr val="FFFF00"/>
              </a:solidFill>
              <a:cs typeface="Aparajita" pitchFamily="34" charset="0"/>
            </a:endParaRPr>
          </a:p>
          <a:p>
            <a:pPr>
              <a:buNone/>
            </a:pPr>
            <a:r>
              <a:rPr lang="sk-SK" sz="2400" dirty="0" smtClean="0">
                <a:solidFill>
                  <a:srgbClr val="FFFF00"/>
                </a:solidFill>
                <a:cs typeface="Aparajita" pitchFamily="34" charset="0"/>
              </a:rPr>
              <a:t>	N</a:t>
            </a:r>
            <a:r>
              <a:rPr lang="sk-SK" sz="2400" dirty="0" smtClean="0">
                <a:solidFill>
                  <a:srgbClr val="FFFF00"/>
                </a:solidFill>
                <a:cs typeface="Aparajita" pitchFamily="34" charset="0"/>
              </a:rPr>
              <a:t>achádza sa tu volejbalové ihrisko s antukovým povrchom, futbalové ihrisko s umelým povrchom </a:t>
            </a:r>
          </a:p>
          <a:p>
            <a:pPr>
              <a:buNone/>
            </a:pPr>
            <a:r>
              <a:rPr lang="sk-SK" sz="2400" dirty="0">
                <a:solidFill>
                  <a:srgbClr val="FFFF00"/>
                </a:solidFill>
                <a:cs typeface="Aparajita" pitchFamily="34" charset="0"/>
              </a:rPr>
              <a:t>	</a:t>
            </a:r>
            <a:r>
              <a:rPr lang="sk-SK" sz="2400" dirty="0" smtClean="0">
                <a:solidFill>
                  <a:srgbClr val="FFFF00"/>
                </a:solidFill>
                <a:cs typeface="Aparajita" pitchFamily="34" charset="0"/>
              </a:rPr>
              <a:t>a tenisové ihrisko s umelou trávou. </a:t>
            </a:r>
          </a:p>
          <a:p>
            <a:pPr>
              <a:buNone/>
            </a:pPr>
            <a:endParaRPr lang="sk-SK" sz="2400" dirty="0">
              <a:solidFill>
                <a:srgbClr val="FFFF00"/>
              </a:solidFill>
              <a:cs typeface="Aparajita" pitchFamily="34" charset="0"/>
            </a:endParaRPr>
          </a:p>
          <a:p>
            <a:pPr>
              <a:buNone/>
            </a:pPr>
            <a:r>
              <a:rPr lang="sk-SK" sz="2400" dirty="0">
                <a:solidFill>
                  <a:srgbClr val="FFFF00"/>
                </a:solidFill>
                <a:cs typeface="Aparajita" pitchFamily="34" charset="0"/>
              </a:rPr>
              <a:t>	</a:t>
            </a:r>
            <a:r>
              <a:rPr lang="sk-SK" sz="2400" dirty="0" smtClean="0">
                <a:solidFill>
                  <a:srgbClr val="FFFF00"/>
                </a:solidFill>
                <a:cs typeface="Aparajita" pitchFamily="34" charset="0"/>
              </a:rPr>
              <a:t>Tiež sa tu nachádza umelá vodná nádrž s rybami.</a:t>
            </a:r>
          </a:p>
          <a:p>
            <a:pPr>
              <a:buNone/>
            </a:pPr>
            <a:endParaRPr lang="sk-SK" sz="2400" dirty="0">
              <a:solidFill>
                <a:srgbClr val="FFFF00"/>
              </a:solidFill>
              <a:cs typeface="Aparajita" pitchFamily="34" charset="0"/>
            </a:endParaRPr>
          </a:p>
          <a:p>
            <a:pPr>
              <a:buNone/>
            </a:pPr>
            <a:r>
              <a:rPr lang="sk-SK" sz="2400" dirty="0" smtClean="0">
                <a:solidFill>
                  <a:srgbClr val="FFFF00"/>
                </a:solidFill>
                <a:cs typeface="Aparajita" pitchFamily="34" charset="0"/>
              </a:rPr>
              <a:t>	Občerstvi ť sa môžete v Zrube pod detským vlekom ale v Penzióne Čachovo.</a:t>
            </a:r>
            <a:endParaRPr lang="sk-SK" sz="2400" dirty="0">
              <a:solidFill>
                <a:srgbClr val="FFFF00"/>
              </a:solidFill>
              <a:cs typeface="Aparajita" pitchFamily="34" charset="0"/>
            </a:endParaRPr>
          </a:p>
        </p:txBody>
      </p:sp>
    </p:spTree>
  </p:cSld>
  <p:clrMapOvr>
    <a:masterClrMapping/>
  </p:clrMapOvr>
  <p:transition spd="med" advTm="69419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750"/>
                            </p:stCondLst>
                            <p:childTnLst>
                              <p:par>
                                <p:cTn id="13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5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3750"/>
                            </p:stCondLst>
                            <p:childTnLst>
                              <p:par>
                                <p:cTn id="21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3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4000"/>
                            </p:stCondLst>
                            <p:childTnLst>
                              <p:par>
                                <p:cTn id="29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1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1750"/>
                            </p:stCondLst>
                            <p:childTnLst>
                              <p:par>
                                <p:cTn id="37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0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1750"/>
                            </p:stCondLst>
                            <p:childTnLst>
                              <p:par>
                                <p:cTn id="45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12</Words>
  <Application>Microsoft Office PowerPoint</Application>
  <PresentationFormat>Prezentácia na obrazovke (4:3)</PresentationFormat>
  <Paragraphs>75</Paragraphs>
  <Slides>11</Slides>
  <Notes>1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2" baseType="lpstr">
      <vt:lpstr>Motív Office</vt:lpstr>
      <vt:lpstr>Selce </vt:lpstr>
      <vt:lpstr>Snímka 2</vt:lpstr>
      <vt:lpstr>Snímka 3</vt:lpstr>
      <vt:lpstr>Poloha obce</vt:lpstr>
      <vt:lpstr>Každoročné slávnosti</vt:lpstr>
      <vt:lpstr>Snímka 6</vt:lpstr>
      <vt:lpstr>Turistické centrá v Selciach</vt:lpstr>
      <vt:lpstr>Snímka 8</vt:lpstr>
      <vt:lpstr>Snímka 9</vt:lpstr>
      <vt:lpstr>Snímka 10</vt:lpstr>
      <vt:lpstr>Snímka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Selce</dc:title>
  <dc:creator>Matúš Rusko</dc:creator>
  <cp:lastModifiedBy>Matúš Rusko</cp:lastModifiedBy>
  <cp:revision>27</cp:revision>
  <dcterms:created xsi:type="dcterms:W3CDTF">2011-01-25T16:07:23Z</dcterms:created>
  <dcterms:modified xsi:type="dcterms:W3CDTF">2011-01-25T20:37:57Z</dcterms:modified>
</cp:coreProperties>
</file>